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8288000" cy="10287000"/>
  <p:notesSz cx="6858000" cy="9144000"/>
  <p:embeddedFontLst>
    <p:embeddedFont>
      <p:font typeface="Arial Unicode" panose="020B0604020202020204" charset="-128"/>
      <p:regular r:id="rId20"/>
    </p:embeddedFont>
    <p:embeddedFont>
      <p:font typeface="Arial Unicode Bold" panose="020B0604020202020204" charset="-128"/>
      <p:regular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DM Sans" pitchFamily="2" charset="0"/>
      <p:regular r:id="rId24"/>
    </p:embeddedFont>
    <p:embeddedFont>
      <p:font typeface="DM Sans Bold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780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748651" y="3234884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52272" y="-5807257"/>
            <a:ext cx="12625598" cy="12625598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62861" y="7255463"/>
            <a:ext cx="4584441" cy="45844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38843" y="2549493"/>
            <a:ext cx="9813429" cy="182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b="1" spc="-94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EduCore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6182" y="8947022"/>
            <a:ext cx="5523118" cy="31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www.educore.pk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16087" y="6875491"/>
            <a:ext cx="10281470" cy="102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3"/>
              </a:lnSpc>
            </a:pPr>
            <a:r>
              <a:rPr lang="en-US" sz="3803" spc="3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Your All-in-One Student Management System for Modern Education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93683" y="741397"/>
            <a:ext cx="11390693" cy="5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6"/>
              </a:lnSpc>
              <a:spcBef>
                <a:spcPct val="0"/>
              </a:spcBef>
            </a:pPr>
            <a:r>
              <a:rPr lang="en-US" sz="3340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SOFTWARE DESIGN AND ANALYSIS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0657" y="1883704"/>
            <a:ext cx="1517287" cy="6519591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6" y="0"/>
                </a:lnTo>
                <a:lnTo>
                  <a:pt x="1517286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161653"/>
            <a:ext cx="18017943" cy="4024007"/>
          </a:xfrm>
          <a:custGeom>
            <a:avLst/>
            <a:gdLst/>
            <a:ahLst/>
            <a:cxnLst/>
            <a:rect l="l" t="t" r="r" b="b"/>
            <a:pathLst>
              <a:path w="18017943" h="4024007">
                <a:moveTo>
                  <a:pt x="0" y="0"/>
                </a:moveTo>
                <a:lnTo>
                  <a:pt x="18017943" y="0"/>
                </a:lnTo>
                <a:lnTo>
                  <a:pt x="18017943" y="4024007"/>
                </a:lnTo>
                <a:lnTo>
                  <a:pt x="0" y="402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42875"/>
            <a:ext cx="7426219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4500" b="1" spc="-28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Component Diagram: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02121"/>
            <a:ext cx="18288000" cy="6882758"/>
          </a:xfrm>
          <a:custGeom>
            <a:avLst/>
            <a:gdLst/>
            <a:ahLst/>
            <a:cxnLst/>
            <a:rect l="l" t="t" r="r" b="b"/>
            <a:pathLst>
              <a:path w="18288000" h="6882758">
                <a:moveTo>
                  <a:pt x="0" y="0"/>
                </a:moveTo>
                <a:lnTo>
                  <a:pt x="18288000" y="0"/>
                </a:lnTo>
                <a:lnTo>
                  <a:pt x="18288000" y="6882758"/>
                </a:lnTo>
                <a:lnTo>
                  <a:pt x="0" y="688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76200"/>
            <a:ext cx="5110854" cy="67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1"/>
              </a:lnSpc>
              <a:spcBef>
                <a:spcPct val="0"/>
              </a:spcBef>
            </a:pPr>
            <a:r>
              <a:rPr lang="en-US" sz="395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Diagram: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8193" y="1617226"/>
            <a:ext cx="16484037" cy="8669774"/>
          </a:xfrm>
          <a:custGeom>
            <a:avLst/>
            <a:gdLst/>
            <a:ahLst/>
            <a:cxnLst/>
            <a:rect l="l" t="t" r="r" b="b"/>
            <a:pathLst>
              <a:path w="16484037" h="8669774">
                <a:moveTo>
                  <a:pt x="0" y="0"/>
                </a:moveTo>
                <a:lnTo>
                  <a:pt x="16484037" y="0"/>
                </a:lnTo>
                <a:lnTo>
                  <a:pt x="16484037" y="8669774"/>
                </a:lnTo>
                <a:lnTo>
                  <a:pt x="0" y="866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89701" y="147975"/>
            <a:ext cx="5455216" cy="71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131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702" y="921265"/>
            <a:ext cx="2333228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 u="sng">
                <a:solidFill>
                  <a:srgbClr val="131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9694"/>
            <a:ext cx="18288000" cy="9565577"/>
          </a:xfrm>
          <a:custGeom>
            <a:avLst/>
            <a:gdLst/>
            <a:ahLst/>
            <a:cxnLst/>
            <a:rect l="l" t="t" r="r" b="b"/>
            <a:pathLst>
              <a:path w="18288000" h="9565577">
                <a:moveTo>
                  <a:pt x="0" y="0"/>
                </a:moveTo>
                <a:lnTo>
                  <a:pt x="18288000" y="0"/>
                </a:lnTo>
                <a:lnTo>
                  <a:pt x="18288000" y="9565576"/>
                </a:lnTo>
                <a:lnTo>
                  <a:pt x="0" y="956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" r="-326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7440" y="0"/>
            <a:ext cx="14280560" cy="10107598"/>
          </a:xfrm>
          <a:custGeom>
            <a:avLst/>
            <a:gdLst/>
            <a:ahLst/>
            <a:cxnLst/>
            <a:rect l="l" t="t" r="r" b="b"/>
            <a:pathLst>
              <a:path w="14280560" h="10107598">
                <a:moveTo>
                  <a:pt x="0" y="0"/>
                </a:moveTo>
                <a:lnTo>
                  <a:pt x="14280560" y="0"/>
                </a:lnTo>
                <a:lnTo>
                  <a:pt x="14280560" y="10107598"/>
                </a:lnTo>
                <a:lnTo>
                  <a:pt x="0" y="10107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49250"/>
            <a:ext cx="347672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Students: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4078"/>
            <a:ext cx="18288000" cy="6765444"/>
          </a:xfrm>
          <a:custGeom>
            <a:avLst/>
            <a:gdLst/>
            <a:ahLst/>
            <a:cxnLst/>
            <a:rect l="l" t="t" r="r" b="b"/>
            <a:pathLst>
              <a:path w="18288000" h="6765444">
                <a:moveTo>
                  <a:pt x="0" y="0"/>
                </a:moveTo>
                <a:lnTo>
                  <a:pt x="18288000" y="0"/>
                </a:lnTo>
                <a:lnTo>
                  <a:pt x="18288000" y="6765444"/>
                </a:lnTo>
                <a:lnTo>
                  <a:pt x="0" y="676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76200"/>
            <a:ext cx="36475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131416"/>
                </a:solidFill>
                <a:latin typeface="Canva Sans"/>
                <a:ea typeface="Canva Sans"/>
                <a:cs typeface="Canva Sans"/>
                <a:sym typeface="Canva Sans"/>
              </a:rPr>
              <a:t>View Students: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3770" y="1565365"/>
            <a:ext cx="14755530" cy="7951123"/>
          </a:xfrm>
          <a:custGeom>
            <a:avLst/>
            <a:gdLst/>
            <a:ahLst/>
            <a:cxnLst/>
            <a:rect l="l" t="t" r="r" b="b"/>
            <a:pathLst>
              <a:path w="14755530" h="7951123">
                <a:moveTo>
                  <a:pt x="0" y="0"/>
                </a:moveTo>
                <a:lnTo>
                  <a:pt x="14755530" y="0"/>
                </a:lnTo>
                <a:lnTo>
                  <a:pt x="14755530" y="7951122"/>
                </a:lnTo>
                <a:lnTo>
                  <a:pt x="0" y="795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16957"/>
            <a:ext cx="38522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GPA Calculator: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69" y="1484499"/>
            <a:ext cx="18226231" cy="8802501"/>
          </a:xfrm>
          <a:custGeom>
            <a:avLst/>
            <a:gdLst/>
            <a:ahLst/>
            <a:cxnLst/>
            <a:rect l="l" t="t" r="r" b="b"/>
            <a:pathLst>
              <a:path w="18226231" h="8802501">
                <a:moveTo>
                  <a:pt x="0" y="0"/>
                </a:moveTo>
                <a:lnTo>
                  <a:pt x="18226231" y="0"/>
                </a:lnTo>
                <a:lnTo>
                  <a:pt x="18226231" y="8802501"/>
                </a:lnTo>
                <a:lnTo>
                  <a:pt x="0" y="8802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76200"/>
            <a:ext cx="945445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Assignment Submission and Feedback: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956" y="-2449544"/>
            <a:ext cx="15186088" cy="1518608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3135" y="-1637365"/>
            <a:ext cx="13561729" cy="135617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268988" y="-731512"/>
            <a:ext cx="11750025" cy="117500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-4129105" y="5579821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-4903184" y="606718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05815" y="5532196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6670369" y="611481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4731980" y="4087569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085928" y="1333500"/>
            <a:ext cx="8116145" cy="293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13121" b="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063769" y="4039944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30606">
            <a:off x="3614838" y="-741782"/>
            <a:ext cx="26421496" cy="7926449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07633" y="1991845"/>
            <a:ext cx="4850352" cy="6863090"/>
            <a:chOff x="0" y="0"/>
            <a:chExt cx="1277459" cy="1807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7459" cy="1807563"/>
            </a:xfrm>
            <a:custGeom>
              <a:avLst/>
              <a:gdLst/>
              <a:ahLst/>
              <a:cxnLst/>
              <a:rect l="l" t="t" r="r" b="b"/>
              <a:pathLst>
                <a:path w="1277459" h="1807563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26012" y="2304618"/>
            <a:ext cx="4239784" cy="6252956"/>
            <a:chOff x="0" y="0"/>
            <a:chExt cx="656853" cy="968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6853" cy="968746"/>
            </a:xfrm>
            <a:custGeom>
              <a:avLst/>
              <a:gdLst/>
              <a:ahLst/>
              <a:cxnLst/>
              <a:rect l="l" t="t" r="r" b="b"/>
              <a:pathLst>
                <a:path w="656853" h="968746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t="-885" b="-88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29360" y="1168277"/>
            <a:ext cx="7333825" cy="140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b="1" spc="-37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Purpose: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0586" y="5327984"/>
            <a:ext cx="8387046" cy="364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3287" spc="2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This system integrates key functionalities like a Communication Portal, GPA Calculator, Timetable Management, and Assignment Submission. Users can view and add students, manage courses, and submit feedback seamlessly, ensuring efficiency and improved collaboration for educational institutions.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9360" y="3110054"/>
            <a:ext cx="9078273" cy="189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1"/>
              </a:lnSpc>
            </a:pPr>
            <a:r>
              <a:rPr lang="en-US" sz="3593" spc="6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Student Management System streamlines academic and administrative tasks, making student management efficient and organized.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1284" y="-4006891"/>
            <a:ext cx="10179416" cy="1052136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58649" y="2131598"/>
            <a:ext cx="5020632" cy="2378838"/>
          </a:xfrm>
          <a:custGeom>
            <a:avLst/>
            <a:gdLst/>
            <a:ahLst/>
            <a:cxnLst/>
            <a:rect l="l" t="t" r="r" b="b"/>
            <a:pathLst>
              <a:path w="5020632" h="2378838">
                <a:moveTo>
                  <a:pt x="0" y="0"/>
                </a:moveTo>
                <a:lnTo>
                  <a:pt x="5020631" y="0"/>
                </a:lnTo>
                <a:lnTo>
                  <a:pt x="5020631" y="2378837"/>
                </a:lnTo>
                <a:lnTo>
                  <a:pt x="0" y="2378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64400" y="5143500"/>
            <a:ext cx="5020632" cy="2378838"/>
          </a:xfrm>
          <a:custGeom>
            <a:avLst/>
            <a:gdLst/>
            <a:ahLst/>
            <a:cxnLst/>
            <a:rect l="l" t="t" r="r" b="b"/>
            <a:pathLst>
              <a:path w="5020632" h="2378838">
                <a:moveTo>
                  <a:pt x="0" y="0"/>
                </a:moveTo>
                <a:lnTo>
                  <a:pt x="5020631" y="0"/>
                </a:lnTo>
                <a:lnTo>
                  <a:pt x="5020631" y="2378838"/>
                </a:lnTo>
                <a:lnTo>
                  <a:pt x="0" y="2378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91257" y="6960943"/>
            <a:ext cx="4848664" cy="2297357"/>
          </a:xfrm>
          <a:custGeom>
            <a:avLst/>
            <a:gdLst/>
            <a:ahLst/>
            <a:cxnLst/>
            <a:rect l="l" t="t" r="r" b="b"/>
            <a:pathLst>
              <a:path w="4848664" h="2297357">
                <a:moveTo>
                  <a:pt x="0" y="0"/>
                </a:moveTo>
                <a:lnTo>
                  <a:pt x="4848664" y="0"/>
                </a:lnTo>
                <a:lnTo>
                  <a:pt x="4848664" y="2297357"/>
                </a:lnTo>
                <a:lnTo>
                  <a:pt x="0" y="2297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6288" y="8150362"/>
            <a:ext cx="4676696" cy="2215877"/>
          </a:xfrm>
          <a:custGeom>
            <a:avLst/>
            <a:gdLst/>
            <a:ahLst/>
            <a:cxnLst/>
            <a:rect l="l" t="t" r="r" b="b"/>
            <a:pathLst>
              <a:path w="4676696" h="2215877">
                <a:moveTo>
                  <a:pt x="0" y="0"/>
                </a:moveTo>
                <a:lnTo>
                  <a:pt x="4676696" y="0"/>
                </a:lnTo>
                <a:lnTo>
                  <a:pt x="4676696" y="2215876"/>
                </a:lnTo>
                <a:lnTo>
                  <a:pt x="0" y="2215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84878">
            <a:off x="12284915" y="6132289"/>
            <a:ext cx="2316863" cy="828278"/>
          </a:xfrm>
          <a:custGeom>
            <a:avLst/>
            <a:gdLst/>
            <a:ahLst/>
            <a:cxnLst/>
            <a:rect l="l" t="t" r="r" b="b"/>
            <a:pathLst>
              <a:path w="2316863" h="828278">
                <a:moveTo>
                  <a:pt x="0" y="0"/>
                </a:moveTo>
                <a:lnTo>
                  <a:pt x="2316863" y="0"/>
                </a:lnTo>
                <a:lnTo>
                  <a:pt x="2316863" y="828279"/>
                </a:lnTo>
                <a:lnTo>
                  <a:pt x="0" y="8282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184515">
            <a:off x="9939857" y="9074660"/>
            <a:ext cx="2732441" cy="976848"/>
          </a:xfrm>
          <a:custGeom>
            <a:avLst/>
            <a:gdLst/>
            <a:ahLst/>
            <a:cxnLst/>
            <a:rect l="l" t="t" r="r" b="b"/>
            <a:pathLst>
              <a:path w="2732441" h="976848">
                <a:moveTo>
                  <a:pt x="0" y="0"/>
                </a:moveTo>
                <a:lnTo>
                  <a:pt x="2732441" y="0"/>
                </a:lnTo>
                <a:lnTo>
                  <a:pt x="2732441" y="976848"/>
                </a:lnTo>
                <a:lnTo>
                  <a:pt x="0" y="9768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31920" y="4342734"/>
            <a:ext cx="974739" cy="1508300"/>
          </a:xfrm>
          <a:custGeom>
            <a:avLst/>
            <a:gdLst/>
            <a:ahLst/>
            <a:cxnLst/>
            <a:rect l="l" t="t" r="r" b="b"/>
            <a:pathLst>
              <a:path w="974739" h="1508300">
                <a:moveTo>
                  <a:pt x="0" y="0"/>
                </a:moveTo>
                <a:lnTo>
                  <a:pt x="974738" y="0"/>
                </a:lnTo>
                <a:lnTo>
                  <a:pt x="974738" y="1508300"/>
                </a:lnTo>
                <a:lnTo>
                  <a:pt x="0" y="1508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131598"/>
            <a:ext cx="4848664" cy="2297357"/>
          </a:xfrm>
          <a:custGeom>
            <a:avLst/>
            <a:gdLst/>
            <a:ahLst/>
            <a:cxnLst/>
            <a:rect l="l" t="t" r="r" b="b"/>
            <a:pathLst>
              <a:path w="4848664" h="2297357">
                <a:moveTo>
                  <a:pt x="0" y="0"/>
                </a:moveTo>
                <a:lnTo>
                  <a:pt x="4848664" y="0"/>
                </a:lnTo>
                <a:lnTo>
                  <a:pt x="4848664" y="2297357"/>
                </a:lnTo>
                <a:lnTo>
                  <a:pt x="0" y="2297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877364" y="2863817"/>
            <a:ext cx="3216614" cy="914400"/>
            <a:chOff x="0" y="0"/>
            <a:chExt cx="1694348" cy="4816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4348" cy="481659"/>
            </a:xfrm>
            <a:custGeom>
              <a:avLst/>
              <a:gdLst/>
              <a:ahLst/>
              <a:cxnLst/>
              <a:rect l="l" t="t" r="r" b="b"/>
              <a:pathLst>
                <a:path w="1694348" h="481659">
                  <a:moveTo>
                    <a:pt x="1694348" y="240830"/>
                  </a:moveTo>
                  <a:lnTo>
                    <a:pt x="1287948" y="0"/>
                  </a:lnTo>
                  <a:lnTo>
                    <a:pt x="1287948" y="203200"/>
                  </a:lnTo>
                  <a:lnTo>
                    <a:pt x="0" y="203200"/>
                  </a:lnTo>
                  <a:lnTo>
                    <a:pt x="0" y="278459"/>
                  </a:lnTo>
                  <a:lnTo>
                    <a:pt x="1287948" y="278459"/>
                  </a:lnTo>
                  <a:lnTo>
                    <a:pt x="1287948" y="481659"/>
                  </a:lnTo>
                  <a:lnTo>
                    <a:pt x="1694348" y="240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1592748" cy="113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197021" y="5900800"/>
            <a:ext cx="5020632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 Layer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20254"/>
            <a:ext cx="17088760" cy="87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6"/>
              </a:lnSpc>
            </a:pPr>
            <a:r>
              <a:rPr lang="en-US" sz="7314" b="1" spc="-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Layered Architechture and Project 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64400" y="2940158"/>
            <a:ext cx="8276940" cy="6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  <a:spcBef>
                <a:spcPct val="0"/>
              </a:spcBef>
            </a:pPr>
            <a:r>
              <a:rPr lang="en-US" sz="4136" b="1">
                <a:solidFill>
                  <a:srgbClr val="4200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Controller Layer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19289" y="7707107"/>
            <a:ext cx="5020632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4200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Repository 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27386" y="8805560"/>
            <a:ext cx="3645694" cy="81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1"/>
              </a:lnSpc>
              <a:spcBef>
                <a:spcPct val="0"/>
              </a:spcBef>
            </a:pPr>
            <a:r>
              <a:rPr lang="en-US" sz="48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Entity Layer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59712" y="2648122"/>
            <a:ext cx="3186641" cy="9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9"/>
              </a:lnSpc>
              <a:spcBef>
                <a:spcPct val="0"/>
              </a:spcBef>
            </a:pPr>
            <a:r>
              <a:rPr lang="en-US" sz="5763" b="1">
                <a:solidFill>
                  <a:srgbClr val="13141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333" y="-3073167"/>
            <a:ext cx="16433333" cy="164333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6218" y="-2194282"/>
            <a:ext cx="14675565" cy="1467556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86468" y="-1214032"/>
            <a:ext cx="12715063" cy="1271506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22622" y="1710407"/>
            <a:ext cx="2180311" cy="21803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5570315" y="922733"/>
            <a:ext cx="7950559" cy="79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sz="6564" b="1" spc="-1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GoF Patterns Used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10444" y="3213972"/>
            <a:ext cx="10103328" cy="1353491"/>
            <a:chOff x="0" y="0"/>
            <a:chExt cx="13471104" cy="1804654"/>
          </a:xfrm>
        </p:grpSpPr>
        <p:sp>
          <p:nvSpPr>
            <p:cNvPr id="15" name="TextBox 15"/>
            <p:cNvSpPr txBox="1"/>
            <p:nvPr/>
          </p:nvSpPr>
          <p:spPr>
            <a:xfrm>
              <a:off x="1300809" y="76200"/>
              <a:ext cx="12170295" cy="1728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3"/>
                </a:lnSpc>
              </a:pPr>
              <a:r>
                <a:rPr lang="en-US" sz="3442" b="1" spc="18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Factory Pattern</a:t>
              </a:r>
              <a:r>
                <a:rPr lang="en-US" sz="3442" spc="18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Automates repository creation with Spring. JPA provides runtime implementations seamlessly.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6796"/>
              <a:ext cx="849474" cy="1162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9"/>
                </a:lnSpc>
              </a:pPr>
              <a:r>
                <a:rPr lang="en-US" sz="6463">
                  <a:solidFill>
                    <a:srgbClr val="A5F7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10444" y="4823129"/>
            <a:ext cx="9918352" cy="2195667"/>
            <a:chOff x="0" y="0"/>
            <a:chExt cx="13224470" cy="2927556"/>
          </a:xfrm>
        </p:grpSpPr>
        <p:sp>
          <p:nvSpPr>
            <p:cNvPr id="18" name="TextBox 18"/>
            <p:cNvSpPr txBox="1"/>
            <p:nvPr/>
          </p:nvSpPr>
          <p:spPr>
            <a:xfrm>
              <a:off x="1276993" y="76200"/>
              <a:ext cx="11947476" cy="285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6"/>
                </a:lnSpc>
              </a:pPr>
              <a:r>
                <a:rPr lang="en-US" sz="3429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Singleton Pattern</a:t>
              </a:r>
              <a:r>
                <a:rPr lang="en-US" sz="342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Spring's dependency injection ensures beans like StudentService and StudentRepository are singletons by default, enabling the same instance to be used across the application.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27100"/>
              <a:ext cx="833921" cy="936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1"/>
                </a:lnSpc>
              </a:pPr>
              <a:r>
                <a:rPr lang="en-US" sz="5197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73964" y="7275971"/>
            <a:ext cx="9046911" cy="1777987"/>
            <a:chOff x="0" y="0"/>
            <a:chExt cx="12062547" cy="2370649"/>
          </a:xfrm>
        </p:grpSpPr>
        <p:sp>
          <p:nvSpPr>
            <p:cNvPr id="21" name="TextBox 21"/>
            <p:cNvSpPr txBox="1"/>
            <p:nvPr/>
          </p:nvSpPr>
          <p:spPr>
            <a:xfrm>
              <a:off x="1164795" y="76200"/>
              <a:ext cx="10897753" cy="2294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73"/>
                </a:lnSpc>
              </a:pPr>
              <a:r>
                <a:rPr lang="en-US" sz="3477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Adapter Pattern</a:t>
              </a:r>
              <a:r>
                <a:rPr lang="en-US" sz="3477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JPA serves as an adapter between the Java object model and relational database systems, ensuring smooth integration.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64485"/>
              <a:ext cx="760652" cy="978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5"/>
                </a:lnSpc>
              </a:pPr>
              <a:r>
                <a:rPr lang="en-US" sz="5449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840862" y="6307837"/>
            <a:ext cx="2180311" cy="218031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22791">
            <a:off x="9909904" y="3654887"/>
            <a:ext cx="16756192" cy="16756192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3475" y="2861505"/>
            <a:ext cx="3484510" cy="4563991"/>
            <a:chOff x="0" y="0"/>
            <a:chExt cx="890946" cy="11669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946" cy="1166956"/>
            </a:xfrm>
            <a:custGeom>
              <a:avLst/>
              <a:gdLst/>
              <a:ahLst/>
              <a:cxnLst/>
              <a:rect l="l" t="t" r="r" b="b"/>
              <a:pathLst>
                <a:path w="890946" h="1166956">
                  <a:moveTo>
                    <a:pt x="46658" y="0"/>
                  </a:moveTo>
                  <a:lnTo>
                    <a:pt x="844288" y="0"/>
                  </a:lnTo>
                  <a:cubicBezTo>
                    <a:pt x="870056" y="0"/>
                    <a:pt x="890946" y="20890"/>
                    <a:pt x="890946" y="46658"/>
                  </a:cubicBezTo>
                  <a:lnTo>
                    <a:pt x="890946" y="1120298"/>
                  </a:lnTo>
                  <a:cubicBezTo>
                    <a:pt x="890946" y="1146066"/>
                    <a:pt x="870056" y="1166956"/>
                    <a:pt x="844288" y="1166956"/>
                  </a:cubicBezTo>
                  <a:lnTo>
                    <a:pt x="46658" y="1166956"/>
                  </a:lnTo>
                  <a:cubicBezTo>
                    <a:pt x="34284" y="1166956"/>
                    <a:pt x="22416" y="1162040"/>
                    <a:pt x="13666" y="1153290"/>
                  </a:cubicBezTo>
                  <a:cubicBezTo>
                    <a:pt x="4916" y="1144540"/>
                    <a:pt x="0" y="1132672"/>
                    <a:pt x="0" y="1120298"/>
                  </a:cubicBezTo>
                  <a:lnTo>
                    <a:pt x="0" y="46658"/>
                  </a:lnTo>
                  <a:cubicBezTo>
                    <a:pt x="0" y="20890"/>
                    <a:pt x="20890" y="0"/>
                    <a:pt x="466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90946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4765" y="3234227"/>
            <a:ext cx="2641930" cy="87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3"/>
              </a:lnSpc>
            </a:pPr>
            <a:r>
              <a:rPr lang="en-US" sz="3799" b="1" spc="-23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Information Expert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707984" y="2899605"/>
            <a:ext cx="3036991" cy="4563991"/>
            <a:chOff x="0" y="0"/>
            <a:chExt cx="776521" cy="11669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6521" cy="1166956"/>
            </a:xfrm>
            <a:custGeom>
              <a:avLst/>
              <a:gdLst/>
              <a:ahLst/>
              <a:cxnLst/>
              <a:rect l="l" t="t" r="r" b="b"/>
              <a:pathLst>
                <a:path w="776521" h="1166956">
                  <a:moveTo>
                    <a:pt x="53533" y="0"/>
                  </a:moveTo>
                  <a:lnTo>
                    <a:pt x="722988" y="0"/>
                  </a:lnTo>
                  <a:cubicBezTo>
                    <a:pt x="752553" y="0"/>
                    <a:pt x="776521" y="23968"/>
                    <a:pt x="776521" y="53533"/>
                  </a:cubicBezTo>
                  <a:lnTo>
                    <a:pt x="776521" y="1113423"/>
                  </a:lnTo>
                  <a:cubicBezTo>
                    <a:pt x="776521" y="1142988"/>
                    <a:pt x="752553" y="1166956"/>
                    <a:pt x="722988" y="1166956"/>
                  </a:cubicBezTo>
                  <a:lnTo>
                    <a:pt x="53533" y="1166956"/>
                  </a:lnTo>
                  <a:cubicBezTo>
                    <a:pt x="39335" y="1166956"/>
                    <a:pt x="25719" y="1161316"/>
                    <a:pt x="15680" y="1151276"/>
                  </a:cubicBezTo>
                  <a:cubicBezTo>
                    <a:pt x="5640" y="1141237"/>
                    <a:pt x="0" y="1127621"/>
                    <a:pt x="0" y="1113423"/>
                  </a:cubicBezTo>
                  <a:lnTo>
                    <a:pt x="0" y="53533"/>
                  </a:lnTo>
                  <a:cubicBezTo>
                    <a:pt x="0" y="39335"/>
                    <a:pt x="5640" y="25719"/>
                    <a:pt x="15680" y="15680"/>
                  </a:cubicBezTo>
                  <a:cubicBezTo>
                    <a:pt x="25719" y="5640"/>
                    <a:pt x="39335" y="0"/>
                    <a:pt x="535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76521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22120" y="3256198"/>
            <a:ext cx="264193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b="1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CONTROLLER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778186" y="2899605"/>
            <a:ext cx="3175747" cy="4563991"/>
            <a:chOff x="0" y="0"/>
            <a:chExt cx="811999" cy="11669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999" cy="1166956"/>
            </a:xfrm>
            <a:custGeom>
              <a:avLst/>
              <a:gdLst/>
              <a:ahLst/>
              <a:cxnLst/>
              <a:rect l="l" t="t" r="r" b="b"/>
              <a:pathLst>
                <a:path w="811999" h="1166956">
                  <a:moveTo>
                    <a:pt x="51194" y="0"/>
                  </a:moveTo>
                  <a:lnTo>
                    <a:pt x="760805" y="0"/>
                  </a:lnTo>
                  <a:cubicBezTo>
                    <a:pt x="774382" y="0"/>
                    <a:pt x="787404" y="5394"/>
                    <a:pt x="797005" y="14994"/>
                  </a:cubicBezTo>
                  <a:cubicBezTo>
                    <a:pt x="806605" y="24595"/>
                    <a:pt x="811999" y="37617"/>
                    <a:pt x="811999" y="51194"/>
                  </a:cubicBezTo>
                  <a:lnTo>
                    <a:pt x="811999" y="1115762"/>
                  </a:lnTo>
                  <a:cubicBezTo>
                    <a:pt x="811999" y="1144035"/>
                    <a:pt x="789079" y="1166956"/>
                    <a:pt x="760805" y="1166956"/>
                  </a:cubicBezTo>
                  <a:lnTo>
                    <a:pt x="51194" y="1166956"/>
                  </a:lnTo>
                  <a:cubicBezTo>
                    <a:pt x="37617" y="1166956"/>
                    <a:pt x="24595" y="1161562"/>
                    <a:pt x="14994" y="1151962"/>
                  </a:cubicBezTo>
                  <a:cubicBezTo>
                    <a:pt x="5394" y="1142361"/>
                    <a:pt x="0" y="1129339"/>
                    <a:pt x="0" y="1115762"/>
                  </a:cubicBezTo>
                  <a:lnTo>
                    <a:pt x="0" y="51194"/>
                  </a:lnTo>
                  <a:cubicBezTo>
                    <a:pt x="0" y="37617"/>
                    <a:pt x="5394" y="24595"/>
                    <a:pt x="14994" y="14994"/>
                  </a:cubicBezTo>
                  <a:cubicBezTo>
                    <a:pt x="24595" y="5394"/>
                    <a:pt x="37617" y="0"/>
                    <a:pt x="511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1999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164075" y="3256198"/>
            <a:ext cx="264193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b="1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CREATOR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0721" y="2899605"/>
            <a:ext cx="3184571" cy="4563991"/>
            <a:chOff x="0" y="0"/>
            <a:chExt cx="814255" cy="116695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4255" cy="1166956"/>
            </a:xfrm>
            <a:custGeom>
              <a:avLst/>
              <a:gdLst/>
              <a:ahLst/>
              <a:cxnLst/>
              <a:rect l="l" t="t" r="r" b="b"/>
              <a:pathLst>
                <a:path w="814255" h="1166956">
                  <a:moveTo>
                    <a:pt x="51053" y="0"/>
                  </a:moveTo>
                  <a:lnTo>
                    <a:pt x="763203" y="0"/>
                  </a:lnTo>
                  <a:cubicBezTo>
                    <a:pt x="776743" y="0"/>
                    <a:pt x="789728" y="5379"/>
                    <a:pt x="799302" y="14953"/>
                  </a:cubicBezTo>
                  <a:cubicBezTo>
                    <a:pt x="808877" y="24527"/>
                    <a:pt x="814255" y="37513"/>
                    <a:pt x="814255" y="51053"/>
                  </a:cubicBezTo>
                  <a:lnTo>
                    <a:pt x="814255" y="1115903"/>
                  </a:lnTo>
                  <a:cubicBezTo>
                    <a:pt x="814255" y="1144099"/>
                    <a:pt x="791398" y="1166956"/>
                    <a:pt x="763203" y="1166956"/>
                  </a:cubicBezTo>
                  <a:lnTo>
                    <a:pt x="51053" y="1166956"/>
                  </a:lnTo>
                  <a:cubicBezTo>
                    <a:pt x="37513" y="1166956"/>
                    <a:pt x="24527" y="1161577"/>
                    <a:pt x="14953" y="1152003"/>
                  </a:cubicBezTo>
                  <a:cubicBezTo>
                    <a:pt x="5379" y="1142429"/>
                    <a:pt x="0" y="1129443"/>
                    <a:pt x="0" y="111590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4255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05292" y="4821555"/>
            <a:ext cx="264193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999" b="1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Objective 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991242" y="2899605"/>
            <a:ext cx="3184571" cy="4563991"/>
            <a:chOff x="0" y="0"/>
            <a:chExt cx="814255" cy="11669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4255" cy="1166956"/>
            </a:xfrm>
            <a:custGeom>
              <a:avLst/>
              <a:gdLst/>
              <a:ahLst/>
              <a:cxnLst/>
              <a:rect l="l" t="t" r="r" b="b"/>
              <a:pathLst>
                <a:path w="814255" h="1166956">
                  <a:moveTo>
                    <a:pt x="51053" y="0"/>
                  </a:moveTo>
                  <a:lnTo>
                    <a:pt x="763203" y="0"/>
                  </a:lnTo>
                  <a:cubicBezTo>
                    <a:pt x="776743" y="0"/>
                    <a:pt x="789728" y="5379"/>
                    <a:pt x="799302" y="14953"/>
                  </a:cubicBezTo>
                  <a:cubicBezTo>
                    <a:pt x="808877" y="24527"/>
                    <a:pt x="814255" y="37513"/>
                    <a:pt x="814255" y="51053"/>
                  </a:cubicBezTo>
                  <a:lnTo>
                    <a:pt x="814255" y="1115903"/>
                  </a:lnTo>
                  <a:cubicBezTo>
                    <a:pt x="814255" y="1144099"/>
                    <a:pt x="791398" y="1166956"/>
                    <a:pt x="763203" y="1166956"/>
                  </a:cubicBezTo>
                  <a:lnTo>
                    <a:pt x="51053" y="1166956"/>
                  </a:lnTo>
                  <a:cubicBezTo>
                    <a:pt x="37513" y="1166956"/>
                    <a:pt x="24527" y="1161577"/>
                    <a:pt x="14953" y="1152003"/>
                  </a:cubicBezTo>
                  <a:cubicBezTo>
                    <a:pt x="5379" y="1142429"/>
                    <a:pt x="0" y="1129443"/>
                    <a:pt x="0" y="111590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4255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19989" y="2899605"/>
            <a:ext cx="2808391" cy="4563991"/>
            <a:chOff x="0" y="0"/>
            <a:chExt cx="718071" cy="11669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18071" cy="1166956"/>
            </a:xfrm>
            <a:custGeom>
              <a:avLst/>
              <a:gdLst/>
              <a:ahLst/>
              <a:cxnLst/>
              <a:rect l="l" t="t" r="r" b="b"/>
              <a:pathLst>
                <a:path w="718071" h="1166956">
                  <a:moveTo>
                    <a:pt x="57891" y="0"/>
                  </a:moveTo>
                  <a:lnTo>
                    <a:pt x="660180" y="0"/>
                  </a:lnTo>
                  <a:cubicBezTo>
                    <a:pt x="675533" y="0"/>
                    <a:pt x="690258" y="6099"/>
                    <a:pt x="701115" y="16956"/>
                  </a:cubicBezTo>
                  <a:cubicBezTo>
                    <a:pt x="711972" y="27813"/>
                    <a:pt x="718071" y="42537"/>
                    <a:pt x="718071" y="57891"/>
                  </a:cubicBezTo>
                  <a:lnTo>
                    <a:pt x="718071" y="1109065"/>
                  </a:lnTo>
                  <a:cubicBezTo>
                    <a:pt x="718071" y="1124419"/>
                    <a:pt x="711972" y="1139143"/>
                    <a:pt x="701115" y="1150000"/>
                  </a:cubicBezTo>
                  <a:cubicBezTo>
                    <a:pt x="690258" y="1160857"/>
                    <a:pt x="675533" y="1166956"/>
                    <a:pt x="660180" y="1166956"/>
                  </a:cubicBezTo>
                  <a:lnTo>
                    <a:pt x="57891" y="1166956"/>
                  </a:lnTo>
                  <a:cubicBezTo>
                    <a:pt x="42537" y="1166956"/>
                    <a:pt x="27813" y="1160857"/>
                    <a:pt x="16956" y="1150000"/>
                  </a:cubicBezTo>
                  <a:cubicBezTo>
                    <a:pt x="6099" y="1139143"/>
                    <a:pt x="0" y="1124419"/>
                    <a:pt x="0" y="1109065"/>
                  </a:cubicBezTo>
                  <a:lnTo>
                    <a:pt x="0" y="57891"/>
                  </a:lnTo>
                  <a:cubicBezTo>
                    <a:pt x="0" y="42537"/>
                    <a:pt x="6099" y="27813"/>
                    <a:pt x="16956" y="16956"/>
                  </a:cubicBezTo>
                  <a:cubicBezTo>
                    <a:pt x="27813" y="6099"/>
                    <a:pt x="42537" y="0"/>
                    <a:pt x="578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18071" cy="1205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101520" y="3053252"/>
            <a:ext cx="277088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Coupling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79831" y="3073317"/>
            <a:ext cx="296739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Cohesion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747222" y="3012737"/>
            <a:ext cx="2345320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Pure Fabrication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4669155"/>
            <a:ext cx="3679409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Classes 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Repositories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Service Layer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94158" y="3900104"/>
            <a:ext cx="3455545" cy="319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911" lvl="1" indent="-280455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Spring handles object creation and dependency injection for controllers, services, and repositories.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9702" y="3904159"/>
            <a:ext cx="3003967" cy="319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258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Controllers, services, and repositories are loosely coupled, focusing only on their specific roles.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53669" y="4286802"/>
            <a:ext cx="2703285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class has a clear responsibility: controllers for requests, services for logic, and repositories for database interaction.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56955" y="4193223"/>
            <a:ext cx="2431045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service layer organizes business logic and reduces coupling without directly mapping to domain entities.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22120" y="3910254"/>
            <a:ext cx="2098689" cy="318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3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Handles HTTP requests and delegates responsibilities to the service layer for processing.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8887" y="7149696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4"/>
                </a:lnTo>
                <a:lnTo>
                  <a:pt x="0" y="345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626" y="969246"/>
            <a:ext cx="16429698" cy="134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5"/>
              </a:lnSpc>
            </a:pPr>
            <a:r>
              <a:rPr lang="en-US" sz="10994" b="1" spc="-69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Functionalities Included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361385" y="4902020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520327" y="-478418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43005" y="687020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93513" y="2638678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58903" y="2232578"/>
            <a:ext cx="4636790" cy="495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5"/>
              </a:lnSpc>
            </a:pPr>
            <a:r>
              <a:rPr lang="en-US" sz="3158" b="1" spc="-10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Portal</a:t>
            </a:r>
          </a:p>
          <a:p>
            <a:pPr algn="l">
              <a:lnSpc>
                <a:spcPts val="4421"/>
              </a:lnSpc>
            </a:pPr>
            <a:endParaRPr lang="en-US" sz="3158" b="1" spc="-10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21"/>
              </a:lnSpc>
            </a:pPr>
            <a:r>
              <a:rPr lang="en-US" sz="315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GPA Calculator</a:t>
            </a:r>
          </a:p>
          <a:p>
            <a:pPr algn="l">
              <a:lnSpc>
                <a:spcPts val="4421"/>
              </a:lnSpc>
            </a:pPr>
            <a:endParaRPr lang="en-US" sz="315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21"/>
              </a:lnSpc>
            </a:pPr>
            <a:r>
              <a:rPr lang="en-US" sz="315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Timetable Management</a:t>
            </a:r>
          </a:p>
          <a:p>
            <a:pPr algn="l">
              <a:lnSpc>
                <a:spcPts val="4421"/>
              </a:lnSpc>
            </a:pPr>
            <a:endParaRPr lang="en-US" sz="315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21"/>
              </a:lnSpc>
            </a:pPr>
            <a:r>
              <a:rPr lang="en-US" sz="315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Students</a:t>
            </a:r>
          </a:p>
          <a:p>
            <a:pPr algn="l">
              <a:lnSpc>
                <a:spcPts val="4421"/>
              </a:lnSpc>
            </a:pPr>
            <a:endParaRPr lang="en-US" sz="3158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38950" y="5806572"/>
            <a:ext cx="299204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Students.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38950" y="6936239"/>
            <a:ext cx="180607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38950" y="8148587"/>
            <a:ext cx="390654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Assignement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38950" y="9369189"/>
            <a:ext cx="37602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Submit Feedback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93513" y="3762561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93513" y="4962599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93513" y="6025047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5873247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95693" y="7002914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44000" y="8215262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2"/>
                </a:lnTo>
                <a:lnTo>
                  <a:pt x="0" y="7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144000" y="9339060"/>
            <a:ext cx="1150601" cy="723833"/>
          </a:xfrm>
          <a:custGeom>
            <a:avLst/>
            <a:gdLst/>
            <a:ahLst/>
            <a:cxnLst/>
            <a:rect l="l" t="t" r="r" b="b"/>
            <a:pathLst>
              <a:path w="1150601" h="723833">
                <a:moveTo>
                  <a:pt x="0" y="0"/>
                </a:moveTo>
                <a:lnTo>
                  <a:pt x="1150601" y="0"/>
                </a:lnTo>
                <a:lnTo>
                  <a:pt x="1150601" y="723833"/>
                </a:lnTo>
                <a:lnTo>
                  <a:pt x="0" y="72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B67F0">
                <a:alpha val="100000"/>
              </a:srgbClr>
            </a:gs>
            <a:gs pos="50000">
              <a:srgbClr val="FFAFFF">
                <a:alpha val="100000"/>
              </a:srgbClr>
            </a:gs>
            <a:gs pos="100000">
              <a:srgbClr val="AFEE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56077">
            <a:off x="7622519" y="4049228"/>
            <a:ext cx="15477019" cy="15477019"/>
          </a:xfrm>
          <a:custGeom>
            <a:avLst/>
            <a:gdLst/>
            <a:ahLst/>
            <a:cxnLst/>
            <a:rect l="l" t="t" r="r" b="b"/>
            <a:pathLst>
              <a:path w="15477019" h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7080" y="0"/>
            <a:ext cx="9926955" cy="10287000"/>
          </a:xfrm>
          <a:custGeom>
            <a:avLst/>
            <a:gdLst/>
            <a:ahLst/>
            <a:cxnLst/>
            <a:rect l="l" t="t" r="r" b="b"/>
            <a:pathLst>
              <a:path w="9926955" h="10287000">
                <a:moveTo>
                  <a:pt x="0" y="0"/>
                </a:moveTo>
                <a:lnTo>
                  <a:pt x="9926955" y="0"/>
                </a:lnTo>
                <a:lnTo>
                  <a:pt x="99269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42875"/>
            <a:ext cx="6950312" cy="54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sz="4599" b="1" spc="-289">
                <a:solidFill>
                  <a:srgbClr val="13141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Use Case Diagram: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1672" y="221287"/>
            <a:ext cx="8733062" cy="5021511"/>
          </a:xfrm>
          <a:custGeom>
            <a:avLst/>
            <a:gdLst/>
            <a:ahLst/>
            <a:cxnLst/>
            <a:rect l="l" t="t" r="r" b="b"/>
            <a:pathLst>
              <a:path w="8733062" h="5021511">
                <a:moveTo>
                  <a:pt x="0" y="0"/>
                </a:moveTo>
                <a:lnTo>
                  <a:pt x="8733062" y="0"/>
                </a:lnTo>
                <a:lnTo>
                  <a:pt x="8733062" y="5021511"/>
                </a:lnTo>
                <a:lnTo>
                  <a:pt x="0" y="5021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672" y="5242798"/>
            <a:ext cx="8641032" cy="5044202"/>
          </a:xfrm>
          <a:custGeom>
            <a:avLst/>
            <a:gdLst/>
            <a:ahLst/>
            <a:cxnLst/>
            <a:rect l="l" t="t" r="r" b="b"/>
            <a:pathLst>
              <a:path w="8641032" h="5044202">
                <a:moveTo>
                  <a:pt x="0" y="0"/>
                </a:moveTo>
                <a:lnTo>
                  <a:pt x="8641032" y="0"/>
                </a:lnTo>
                <a:lnTo>
                  <a:pt x="8641032" y="5044202"/>
                </a:lnTo>
                <a:lnTo>
                  <a:pt x="0" y="504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42875"/>
            <a:ext cx="10561111" cy="54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sz="4599" b="1" spc="-28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Class Diagram: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1152" y="0"/>
            <a:ext cx="12213330" cy="10287000"/>
          </a:xfrm>
          <a:custGeom>
            <a:avLst/>
            <a:gdLst/>
            <a:ahLst/>
            <a:cxnLst/>
            <a:rect l="l" t="t" r="r" b="b"/>
            <a:pathLst>
              <a:path w="12213330" h="10287000">
                <a:moveTo>
                  <a:pt x="0" y="0"/>
                </a:moveTo>
                <a:lnTo>
                  <a:pt x="12213330" y="0"/>
                </a:lnTo>
                <a:lnTo>
                  <a:pt x="122133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7425" y="114300"/>
            <a:ext cx="14360814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999" b="1" spc="-25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Deployment Diagram: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320</Words>
  <Application>Microsoft Office PowerPoint</Application>
  <PresentationFormat>Custom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 Unicode Bold</vt:lpstr>
      <vt:lpstr>DM Sans Bold</vt:lpstr>
      <vt:lpstr>Arial Unicode</vt:lpstr>
      <vt:lpstr>Calibri</vt:lpstr>
      <vt:lpstr>DM Sans</vt:lpstr>
      <vt:lpstr>Arial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SODTWARE DESIGN AND ANALYSIS FINAL PROJECT</dc:title>
  <cp:lastModifiedBy>Moazzam Hafeez</cp:lastModifiedBy>
  <cp:revision>2</cp:revision>
  <dcterms:created xsi:type="dcterms:W3CDTF">2006-08-16T00:00:00Z</dcterms:created>
  <dcterms:modified xsi:type="dcterms:W3CDTF">2024-11-26T18:58:01Z</dcterms:modified>
  <dc:identifier>DAGXmMnkv7I</dc:identifier>
</cp:coreProperties>
</file>